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333300"/>
    <a:srgbClr val="84E0C4"/>
    <a:srgbClr val="DB25A7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5705565365975432E-2"/>
          <c:y val="0.10734256519114256"/>
          <c:w val="0.95353137920315911"/>
          <c:h val="0.55568687073709688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Сони</c:v>
                </c:pt>
              </c:strCache>
            </c:strRef>
          </c:tx>
          <c:invertIfNegative val="1"/>
          <c:dPt>
            <c:idx val="0"/>
            <c:invertIfNegative val="1"/>
            <c:bubble3D val="0"/>
            <c:spPr>
              <a:solidFill>
                <a:srgbClr val="00703C"/>
              </a:solidFill>
            </c:spPr>
            <c:extLst>
              <c:ext xmlns:c16="http://schemas.microsoft.com/office/drawing/2014/chart" uri="{C3380CC4-5D6E-409C-BE32-E72D297353CC}">
                <c16:uniqueId val="{00000001-1015-4B47-87E2-3B3F232449A4}"/>
              </c:ext>
            </c:extLst>
          </c:dPt>
          <c:dPt>
            <c:idx val="1"/>
            <c:invertIfNegative val="1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3-1015-4B47-87E2-3B3F232449A4}"/>
              </c:ext>
            </c:extLst>
          </c:dPt>
          <c:dPt>
            <c:idx val="2"/>
            <c:invertIfNegative val="1"/>
            <c:bubble3D val="0"/>
            <c:spPr>
              <a:solidFill>
                <a:schemeClr val="accent5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1015-4B47-87E2-3B3F232449A4}"/>
              </c:ext>
            </c:extLst>
          </c:dPt>
          <c:dPt>
            <c:idx val="3"/>
            <c:invertIfNegative val="1"/>
            <c:bubble3D val="0"/>
            <c:spPr>
              <a:solidFill>
                <a:schemeClr val="accent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1015-4B47-87E2-3B3F232449A4}"/>
              </c:ext>
            </c:extLst>
          </c:dPt>
          <c:dPt>
            <c:idx val="4"/>
            <c:invertIfNegative val="1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9-1015-4B47-87E2-3B3F232449A4}"/>
              </c:ext>
            </c:extLst>
          </c:dPt>
          <c:dPt>
            <c:idx val="5"/>
            <c:invertIfNegative val="1"/>
            <c:bubble3D val="0"/>
            <c:spPr>
              <a:solidFill>
                <a:srgbClr val="84E0C4"/>
              </a:solidFill>
            </c:spPr>
            <c:extLst>
              <c:ext xmlns:c16="http://schemas.microsoft.com/office/drawing/2014/chart" uri="{C3380CC4-5D6E-409C-BE32-E72D297353CC}">
                <c16:uniqueId val="{0000000B-1015-4B47-87E2-3B3F232449A4}"/>
              </c:ext>
            </c:extLst>
          </c:dPt>
          <c:dPt>
            <c:idx val="6"/>
            <c:invertIfNegative val="1"/>
            <c:bubble3D val="0"/>
            <c:spPr>
              <a:solidFill>
                <a:srgbClr val="DB25A7"/>
              </a:solidFill>
            </c:spPr>
            <c:extLst>
              <c:ext xmlns:c16="http://schemas.microsoft.com/office/drawing/2014/chart" uri="{C3380CC4-5D6E-409C-BE32-E72D297353CC}">
                <c16:uniqueId val="{0000000D-1015-4B47-87E2-3B3F232449A4}"/>
              </c:ext>
            </c:extLst>
          </c:dPt>
          <c:dPt>
            <c:idx val="7"/>
            <c:invertIfNegative val="1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F-1015-4B47-87E2-3B3F232449A4}"/>
              </c:ext>
            </c:extLst>
          </c:dPt>
          <c:dPt>
            <c:idx val="8"/>
            <c:invertIfNegative val="1"/>
            <c:bubble3D val="0"/>
            <c:spPr>
              <a:solidFill>
                <a:srgbClr val="00703C"/>
              </a:solidFill>
            </c:spPr>
            <c:extLst>
              <c:ext xmlns:c16="http://schemas.microsoft.com/office/drawing/2014/chart" uri="{C3380CC4-5D6E-409C-BE32-E72D297353CC}">
                <c16:uniqueId val="{00000011-1015-4B47-87E2-3B3F232449A4}"/>
              </c:ext>
            </c:extLst>
          </c:dPt>
          <c:dPt>
            <c:idx val="9"/>
            <c:invertIfNegative val="1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13-1015-4B47-87E2-3B3F232449A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Sheet1!$A$2:$A$12</c:f>
              <c:strCache>
                <c:ptCount val="11"/>
                <c:pt idx="0">
                  <c:v>Ягона онлайн платформа "murojaat.gov.uz"</c:v>
                </c:pt>
                <c:pt idx="1">
                  <c:v>Ўзбекистон Республикаси Президентининг Веб-Сайти / Ишонч телефони</c:v>
                </c:pt>
                <c:pt idx="2">
                  <c:v>Банкнинг ишонч телефони</c:v>
                </c:pt>
                <c:pt idx="3">
                  <c:v>Девонхона орқали ёзма мурожаат</c:v>
                </c:pt>
                <c:pt idx="4">
                  <c:v>E-XAT / LOTUS</c:v>
                </c:pt>
                <c:pt idx="5">
                  <c:v>Бошқарув Раисининг Виртуал Қабулхонаси</c:v>
                </c:pt>
                <c:pt idx="6">
                  <c:v>Банкнинг Корпоратив почтаси</c:v>
                </c:pt>
                <c:pt idx="7">
                  <c:v>"Тадбиркорлар учун очиқ мулоқот" электрон платформаси</c:v>
                </c:pt>
                <c:pt idx="8">
                  <c:v>Прокуратура</c:v>
                </c:pt>
                <c:pt idx="9">
                  <c:v>Ўзбекистон Савдо-саноат палатаси</c:v>
                </c:pt>
                <c:pt idx="10">
                  <c:v>Ўзбекистон Республикаси Рақобатни ривожлантириш ва истеъмолчилар ҳуқуқларини ҳимоя қилиш қўмитаси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69</c:v>
                </c:pt>
                <c:pt idx="1">
                  <c:v>48</c:v>
                </c:pt>
                <c:pt idx="2">
                  <c:v>46</c:v>
                </c:pt>
                <c:pt idx="3">
                  <c:v>35</c:v>
                </c:pt>
                <c:pt idx="4">
                  <c:v>27</c:v>
                </c:pt>
                <c:pt idx="5">
                  <c:v>12</c:v>
                </c:pt>
                <c:pt idx="6">
                  <c:v>12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1015-4B47-87E2-3B3F232449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>
                <a:solidFill>
                  <a:schemeClr val="tx1"/>
                </a:solidFill>
              </a:defRPr>
            </a:pPr>
            <a:endParaRPr lang="ru-RU"/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9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DCC259-9902-4DBD-8783-529997F51313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91ABD-8F95-43BA-9D7C-1D5D2324CC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815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289084-DB26-4E55-B0AB-ED72540A872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57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62397C-6E44-4FA9-A4C4-1D779A9A5F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CDB256A-18F0-4E54-84FC-3F1367DC2E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A645177-EAE1-4C2D-8BA1-63C5E329C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61509-F5E1-4308-9EBC-F211FAADBC8C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FF82F1-21B1-4736-AB12-F70CD58D7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E6FF83-EC40-48DD-BDA5-9E69D219E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9263-F44D-468B-8354-2E80EACF9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455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DDC435-BCCB-4A94-B3E3-2056E7402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CF12F0A-AF76-4525-A262-F4FC04AFA9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5AC520-CC76-455C-9179-D2DBE8516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61509-F5E1-4308-9EBC-F211FAADBC8C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43A95B-58B3-4E9A-9B74-D742D4CE9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E1690A-5297-450A-8689-2DA3B1EB8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9263-F44D-468B-8354-2E80EACF9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072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FF868D3-DDF0-44C0-8BD2-7042CEEE15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CE836D8-7AFA-40BA-9FB3-B05B2B9A39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1018A33-8542-410D-A02D-EBE3A2B6C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61509-F5E1-4308-9EBC-F211FAADBC8C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F827D5-8C3B-416D-8D51-58CB9D498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B67002-246F-44FB-893E-2A53B3913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9263-F44D-468B-8354-2E80EACF9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72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980CA5-CCC0-4A2E-A0EC-E85481AE7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E15F85-B7AA-4937-8592-5C00D3C75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6FB5A1-4A4F-4BD0-8B7E-BB3A0DB33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61509-F5E1-4308-9EBC-F211FAADBC8C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5D855D-0DA5-4948-838E-8C3EF9359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5670FD-9E00-4080-A510-DE00CFCB9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9263-F44D-468B-8354-2E80EACF9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688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07C952-D56A-4FF8-A884-D397610B0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3782E53-B00D-4FB5-9217-837EBB3195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2D946C-433A-426D-BF2B-FEDFDF498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61509-F5E1-4308-9EBC-F211FAADBC8C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619407A-F786-4200-B7CE-30D5A1F00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59D527-544D-4C0C-A661-552B83D80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9263-F44D-468B-8354-2E80EACF9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118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35A3C3-4E1A-418D-AE3E-1E08B567B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3B2821-518F-473E-8AFB-43B52DF8DA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13D4E84-B265-4B23-835F-0F516F2897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8222C90-C657-4A17-B1CC-A36C2DBC0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61509-F5E1-4308-9EBC-F211FAADBC8C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C949500-F625-4CE5-A0AD-6F99CD72A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ED0D39B-9DBF-41A1-BA40-36FE1683D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9263-F44D-468B-8354-2E80EACF9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847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C0F6A3-0771-47E8-BF97-EED5597B1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ACCEC94-3DF2-46BA-8C23-6D3EBB9947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B270033-CE3D-45E8-B31F-D9FEF467A0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25808EF-1B9D-402F-8D7F-2CE1B7AE61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D5B1223-F78F-4C4C-9B59-36D0753D24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7E88D20-C92A-4D21-B59B-584B7A8AA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61509-F5E1-4308-9EBC-F211FAADBC8C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38901E4-685D-43E0-84EF-EC5769C5E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9B42A7A-7477-4396-8635-882B0088A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9263-F44D-468B-8354-2E80EACF9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839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E10C11-93DB-4993-9235-6D0FED8B9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5C60FBA-309B-4BFA-80CC-12CCA6ECB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61509-F5E1-4308-9EBC-F211FAADBC8C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B66C9EB-23F6-4796-921E-1F86D376C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0408E92-34E5-4324-B16A-6CE1BE713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9263-F44D-468B-8354-2E80EACF9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291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9EF393B-AAA3-4A0B-9EEB-0F03548B7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61509-F5E1-4308-9EBC-F211FAADBC8C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7E9BD91-9D7D-43E8-AEB6-ED2C6EA99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6294EAE-66D3-446F-A7C8-B99400F69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9263-F44D-468B-8354-2E80EACF9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1335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AEDF0E-D4CE-4FD6-A231-79EF37AC9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A3F774-4598-4796-8B3E-AF998C1C4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A276B82-4296-4F89-BB80-429EA58212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1604FEB-D427-4A00-B311-922428D1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61509-F5E1-4308-9EBC-F211FAADBC8C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E3014C3-6AFA-4546-B6D8-3EF4DE756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7C36AB2-CBCB-4ED3-A086-F42D16A84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9263-F44D-468B-8354-2E80EACF9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886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8F08A7-6704-408F-8CE5-72D07B081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10D6E4A-199A-4BB1-917E-59E254B51D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7DB0DDE-BED4-45DC-8C41-F0A0E31A7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D357AE5-9502-4B19-8508-343618077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61509-F5E1-4308-9EBC-F211FAADBC8C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0C60559-7F3C-4E0A-8966-7BBD78AB1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E71207D-03C9-4DCA-ABA4-A8C16D313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9263-F44D-468B-8354-2E80EACF9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674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D54384-E749-4E9A-91CC-1F857A349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BE1106A-BB12-446B-999A-C2741EA6EF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1985C9-5699-4C0E-BC6C-841B0F7A2C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61509-F5E1-4308-9EBC-F211FAADBC8C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1C20819-1D2A-4AEE-8E7F-59CEAD91D4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12ED6C8-94BF-4EA9-951E-647C575859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59263-F44D-468B-8354-2E80EACF9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96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99657" y="1831760"/>
            <a:ext cx="679268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990000"/>
                </a:solidFill>
              </a:defRPr>
            </a:pPr>
            <a:r>
              <a:rPr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Мурожаатлар</a:t>
            </a:r>
            <a:r>
              <a:rPr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қабул қилинган</a:t>
            </a:r>
            <a:r>
              <a:rPr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каналлар</a:t>
            </a:r>
            <a:endParaRPr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CA64206-C262-4B89-93BF-CE2123B2BB29}"/>
              </a:ext>
            </a:extLst>
          </p:cNvPr>
          <p:cNvSpPr/>
          <p:nvPr/>
        </p:nvSpPr>
        <p:spPr>
          <a:xfrm>
            <a:off x="877823" y="728959"/>
            <a:ext cx="10436352" cy="1102801"/>
          </a:xfrm>
          <a:prstGeom prst="rect">
            <a:avLst/>
          </a:prstGeom>
          <a:solidFill>
            <a:srgbClr val="02836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2025-йилнинг 3-чорагида “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TENGE BANK</a:t>
            </a:r>
            <a:r>
              <a:rPr lang="uz-Cyrl-U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АТБга жисмоний ва юридик шахслардан </a:t>
            </a:r>
            <a:r>
              <a:rPr lang="uz-Cyrl-UZ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256 </a:t>
            </a:r>
            <a:r>
              <a:rPr lang="uz-Cyrl-U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мурожаат келиб тушди.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Chart 2">
            <a:extLst>
              <a:ext uri="{FF2B5EF4-FFF2-40B4-BE49-F238E27FC236}">
                <a16:creationId xmlns:a16="http://schemas.microsoft.com/office/drawing/2014/main" id="{D4688B6C-97AC-4E2B-9BAC-070AAC186C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2907189"/>
              </p:ext>
            </p:extLst>
          </p:nvPr>
        </p:nvGraphicFramePr>
        <p:xfrm>
          <a:off x="1028699" y="1921174"/>
          <a:ext cx="10134599" cy="5222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Image 2" descr="preencoded.png">
            <a:extLst>
              <a:ext uri="{FF2B5EF4-FFF2-40B4-BE49-F238E27FC236}">
                <a16:creationId xmlns:a16="http://schemas.microsoft.com/office/drawing/2014/main" id="{51AAD7D6-2A27-4BFE-8AC7-44B726AF71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59166" y="75491"/>
            <a:ext cx="1777501" cy="564053"/>
          </a:xfrm>
          <a:prstGeom prst="rect">
            <a:avLst/>
          </a:prstGeom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2E1963EF-5F5C-49E1-9CF9-D0E1BF287536}"/>
              </a:ext>
            </a:extLst>
          </p:cNvPr>
          <p:cNvCxnSpPr/>
          <p:nvPr/>
        </p:nvCxnSpPr>
        <p:spPr>
          <a:xfrm flipV="1">
            <a:off x="859166" y="639544"/>
            <a:ext cx="10686727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1207</TotalTime>
  <Words>22</Words>
  <Application>Microsoft Office PowerPoint</Application>
  <PresentationFormat>Широкоэкранный</PresentationFormat>
  <Paragraphs>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Zuxra Rasulova</dc:creator>
  <cp:lastModifiedBy>Миралиев Мирсарвар</cp:lastModifiedBy>
  <cp:revision>68</cp:revision>
  <dcterms:created xsi:type="dcterms:W3CDTF">2025-04-07T07:08:13Z</dcterms:created>
  <dcterms:modified xsi:type="dcterms:W3CDTF">2025-10-08T07:48:49Z</dcterms:modified>
</cp:coreProperties>
</file>